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0E0C5-EAE8-4C2C-9E8C-72FC39B93D69}" type="datetimeFigureOut">
              <a:rPr lang="it-IT" smtClean="0"/>
              <a:t>08/05/2016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53ED80-18A9-4EBF-85C0-66B1B1BD40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0725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000" dirty="0" smtClean="0">
                <a:solidFill>
                  <a:srgbClr val="000000"/>
                </a:solidFill>
              </a:rPr>
              <a:t>Modulo:</a:t>
            </a:r>
            <a:r>
              <a:rPr lang="it-IT" dirty="0" smtClean="0">
                <a:solidFill>
                  <a:srgbClr val="000000"/>
                </a:solidFill>
              </a:rPr>
              <a:t> </a:t>
            </a:r>
            <a:r>
              <a:rPr lang="it-IT" b="1" i="1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Legislazione del Lavoro- </a:t>
            </a:r>
            <a:r>
              <a:rPr lang="it-IT" b="0" i="1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Il diritto del lavoro nella Costituzione italiana</a:t>
            </a:r>
            <a:endParaRPr lang="it-IT" b="1" i="1" dirty="0" smtClean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3ED80-18A9-4EBF-85C0-66B1B1BD402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5418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000" dirty="0" smtClean="0">
                <a:solidFill>
                  <a:srgbClr val="000000"/>
                </a:solidFill>
              </a:rPr>
              <a:t>Modulo:</a:t>
            </a:r>
            <a:r>
              <a:rPr lang="it-IT" dirty="0" smtClean="0">
                <a:solidFill>
                  <a:srgbClr val="000000"/>
                </a:solidFill>
              </a:rPr>
              <a:t> </a:t>
            </a:r>
            <a:r>
              <a:rPr lang="it-IT" b="1" i="1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Legislazione del Lavoro- </a:t>
            </a:r>
            <a:r>
              <a:rPr lang="it-IT" b="0" i="1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Il diritto del lavoro nella Costituzione italiana</a:t>
            </a:r>
            <a:endParaRPr lang="it-IT" b="1" i="1" dirty="0" smtClean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3ED80-18A9-4EBF-85C0-66B1B1BD402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1034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000" dirty="0" smtClean="0">
                <a:solidFill>
                  <a:srgbClr val="000000"/>
                </a:solidFill>
              </a:rPr>
              <a:t>Modulo:</a:t>
            </a:r>
            <a:r>
              <a:rPr lang="it-IT" dirty="0" smtClean="0">
                <a:solidFill>
                  <a:srgbClr val="000000"/>
                </a:solidFill>
              </a:rPr>
              <a:t> </a:t>
            </a:r>
            <a:r>
              <a:rPr lang="it-IT" b="1" i="1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Legislazione del Lavoro- </a:t>
            </a:r>
            <a:r>
              <a:rPr lang="it-IT" b="0" i="1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Il diritto del lavoro nella Costituzione italiana</a:t>
            </a:r>
            <a:endParaRPr lang="it-IT" b="1" i="1" dirty="0" smtClean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3ED80-18A9-4EBF-85C0-66B1B1BD402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04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000" dirty="0" smtClean="0">
                <a:solidFill>
                  <a:srgbClr val="000000"/>
                </a:solidFill>
              </a:rPr>
              <a:t>Modulo:</a:t>
            </a:r>
            <a:r>
              <a:rPr lang="it-IT" dirty="0" smtClean="0">
                <a:solidFill>
                  <a:srgbClr val="000000"/>
                </a:solidFill>
              </a:rPr>
              <a:t> </a:t>
            </a:r>
            <a:r>
              <a:rPr lang="it-IT" b="1" i="1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Legislazione del Lavoro- </a:t>
            </a:r>
            <a:r>
              <a:rPr lang="it-IT" b="0" i="1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Il diritto del lavoro nella Costituzione italiana</a:t>
            </a:r>
            <a:endParaRPr lang="it-IT" b="1" i="1" dirty="0" smtClean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3ED80-18A9-4EBF-85C0-66B1B1BD402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41529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000" dirty="0" smtClean="0">
                <a:solidFill>
                  <a:srgbClr val="000000"/>
                </a:solidFill>
              </a:rPr>
              <a:t>Modulo:</a:t>
            </a:r>
            <a:r>
              <a:rPr lang="it-IT" dirty="0" smtClean="0">
                <a:solidFill>
                  <a:srgbClr val="000000"/>
                </a:solidFill>
              </a:rPr>
              <a:t> </a:t>
            </a:r>
            <a:r>
              <a:rPr lang="it-IT" b="1" i="1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Legislazione </a:t>
            </a:r>
            <a:r>
              <a:rPr lang="it-IT" b="1" i="1" smtClean="0">
                <a:solidFill>
                  <a:srgbClr val="000000"/>
                </a:solidFill>
                <a:latin typeface="Book Antiqua" panose="02040602050305030304" pitchFamily="18" charset="0"/>
              </a:rPr>
              <a:t>del Lavoro- </a:t>
            </a:r>
            <a:r>
              <a:rPr lang="it-IT" b="0" i="1" smtClean="0">
                <a:solidFill>
                  <a:srgbClr val="000000"/>
                </a:solidFill>
                <a:latin typeface="Book Antiqua" panose="02040602050305030304" pitchFamily="18" charset="0"/>
              </a:rPr>
              <a:t>Il diritto del lavoro nella Costituzione italiana</a:t>
            </a:r>
            <a:endParaRPr lang="it-IT" b="1" i="1" dirty="0" smtClean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3ED80-18A9-4EBF-85C0-66B1B1BD402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3210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1368-81E3-4E9C-ACF9-9E0380EE3D76}" type="datetimeFigureOut">
              <a:rPr lang="it-IT" smtClean="0"/>
              <a:t>08/05/2016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D55F-D998-4648-972D-DD97A3478D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277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1368-81E3-4E9C-ACF9-9E0380EE3D76}" type="datetimeFigureOut">
              <a:rPr lang="it-IT" smtClean="0"/>
              <a:t>08/05/2016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D55F-D998-4648-972D-DD97A3478D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2745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1368-81E3-4E9C-ACF9-9E0380EE3D76}" type="datetimeFigureOut">
              <a:rPr lang="it-IT" smtClean="0"/>
              <a:t>08/05/2016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D55F-D998-4648-972D-DD97A3478D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0766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1368-81E3-4E9C-ACF9-9E0380EE3D76}" type="datetimeFigureOut">
              <a:rPr lang="it-IT" smtClean="0"/>
              <a:t>08/05/2016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D55F-D998-4648-972D-DD97A3478D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6787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1368-81E3-4E9C-ACF9-9E0380EE3D76}" type="datetimeFigureOut">
              <a:rPr lang="it-IT" smtClean="0"/>
              <a:t>08/05/2016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D55F-D998-4648-972D-DD97A3478D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7527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1368-81E3-4E9C-ACF9-9E0380EE3D76}" type="datetimeFigureOut">
              <a:rPr lang="it-IT" smtClean="0"/>
              <a:t>08/05/2016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D55F-D998-4648-972D-DD97A3478D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9868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1368-81E3-4E9C-ACF9-9E0380EE3D76}" type="datetimeFigureOut">
              <a:rPr lang="it-IT" smtClean="0"/>
              <a:t>08/05/2016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D55F-D998-4648-972D-DD97A3478D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8733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1368-81E3-4E9C-ACF9-9E0380EE3D76}" type="datetimeFigureOut">
              <a:rPr lang="it-IT" smtClean="0"/>
              <a:t>08/05/2016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D55F-D998-4648-972D-DD97A3478D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0019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1368-81E3-4E9C-ACF9-9E0380EE3D76}" type="datetimeFigureOut">
              <a:rPr lang="it-IT" smtClean="0"/>
              <a:t>08/05/2016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D55F-D998-4648-972D-DD97A3478D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2453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1368-81E3-4E9C-ACF9-9E0380EE3D76}" type="datetimeFigureOut">
              <a:rPr lang="it-IT" smtClean="0"/>
              <a:t>08/05/2016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D55F-D998-4648-972D-DD97A3478D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7830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1368-81E3-4E9C-ACF9-9E0380EE3D76}" type="datetimeFigureOut">
              <a:rPr lang="it-IT" smtClean="0"/>
              <a:t>08/05/2016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D55F-D998-4648-972D-DD97A3478D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9394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D1368-81E3-4E9C-ACF9-9E0380EE3D76}" type="datetimeFigureOut">
              <a:rPr lang="it-IT" smtClean="0"/>
              <a:t>08/05/2016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5D55F-D998-4648-972D-DD97A3478D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8896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61280" y="51525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2700" dirty="0">
                <a:solidFill>
                  <a:srgbClr val="000000"/>
                </a:solidFill>
                <a:latin typeface="Bauhaus 93" pitchFamily="82"/>
              </a:rPr>
              <a:t>PERCORSO FORMATIVO ALTERNANZA SCUOLA LAVORO</a:t>
            </a:r>
            <a:br>
              <a:rPr lang="it-IT" sz="2700" dirty="0">
                <a:solidFill>
                  <a:srgbClr val="000000"/>
                </a:solidFill>
                <a:latin typeface="Bauhaus 93" pitchFamily="82"/>
              </a:rPr>
            </a:br>
            <a:r>
              <a:rPr lang="it-IT" sz="1800" dirty="0" err="1">
                <a:solidFill>
                  <a:srgbClr val="000000"/>
                </a:solidFill>
                <a:latin typeface="Bauhaus 93" pitchFamily="82"/>
              </a:rPr>
              <a:t>I.t.i.s</a:t>
            </a: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. Luigi dell’Erba </a:t>
            </a:r>
            <a:r>
              <a:rPr lang="it-IT" sz="1800" dirty="0" err="1">
                <a:solidFill>
                  <a:srgbClr val="000000"/>
                </a:solidFill>
                <a:latin typeface="Bauhaus 93" pitchFamily="82"/>
              </a:rPr>
              <a:t>as</a:t>
            </a: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 2015/2016 </a:t>
            </a:r>
            <a:br>
              <a:rPr lang="it-IT" sz="1800" dirty="0">
                <a:solidFill>
                  <a:srgbClr val="000000"/>
                </a:solidFill>
                <a:latin typeface="Bauhaus 93" pitchFamily="82"/>
              </a:rPr>
            </a:b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a cura di Prof.sa Sabrina Monteleone</a:t>
            </a:r>
            <a:endParaRPr lang="it-IT" sz="3000" dirty="0">
              <a:latin typeface="Bauhaus 93" panose="04030905020B02020C02" pitchFamily="82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838200" y="2526764"/>
            <a:ext cx="10515600" cy="4044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DIRITTO DEL LAVORO NELLA COSTITUZIONE ITALIANA</a:t>
            </a:r>
          </a:p>
          <a:p>
            <a:pPr lvl="0" algn="ctr">
              <a:lnSpc>
                <a:spcPct val="107000"/>
              </a:lnSpc>
              <a:spcAft>
                <a:spcPts val="0"/>
              </a:spcAft>
            </a:pPr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it-IT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 1</a:t>
            </a:r>
            <a:r>
              <a:rPr lang="it-IT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L’Italia è una Repubblica democratica, fondata sul lavoro.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it-IT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Omissis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it-IT" sz="2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it-IT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Art. 4</a:t>
            </a:r>
            <a:r>
              <a:rPr lang="it-IT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Repubblica riconosce a tutti i cittadini il diritto al lavoro e promuove le condizioni che rendono effettivo questo diritto. Ogni cittadino ha il dovere di svolgere, secondo le proprie possibilità e la propria scelta, un’attività o una funzione che concorra al progresso materiale o spirituale della società.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it-IT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23080" y="1501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7678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700" dirty="0">
                <a:solidFill>
                  <a:srgbClr val="000000"/>
                </a:solidFill>
                <a:latin typeface="Bauhaus 93" pitchFamily="82"/>
              </a:rPr>
              <a:t>PERCORSO FORMATIVO ALTERNANZA SCUOLA LAVORO</a:t>
            </a:r>
            <a:br>
              <a:rPr lang="it-IT" sz="2700" dirty="0">
                <a:solidFill>
                  <a:srgbClr val="000000"/>
                </a:solidFill>
                <a:latin typeface="Bauhaus 93" pitchFamily="82"/>
              </a:rPr>
            </a:br>
            <a:r>
              <a:rPr lang="it-IT" sz="1800" dirty="0" err="1">
                <a:solidFill>
                  <a:srgbClr val="000000"/>
                </a:solidFill>
                <a:latin typeface="Bauhaus 93" pitchFamily="82"/>
              </a:rPr>
              <a:t>I.t.i.s</a:t>
            </a: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. Luigi dell’Erba </a:t>
            </a:r>
            <a:r>
              <a:rPr lang="it-IT" sz="1800" dirty="0" err="1">
                <a:solidFill>
                  <a:srgbClr val="000000"/>
                </a:solidFill>
                <a:latin typeface="Bauhaus 93" pitchFamily="82"/>
              </a:rPr>
              <a:t>as</a:t>
            </a: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 2015/2016 </a:t>
            </a:r>
            <a:br>
              <a:rPr lang="it-IT" sz="1800" dirty="0">
                <a:solidFill>
                  <a:srgbClr val="000000"/>
                </a:solidFill>
                <a:latin typeface="Bauhaus 93" pitchFamily="82"/>
              </a:rPr>
            </a:b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a cura di Prof.sa Sabrina Monteleone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709684" y="2567707"/>
            <a:ext cx="10644116" cy="4430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Art.35 </a:t>
            </a:r>
            <a:r>
              <a:rPr lang="it-IT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Repubblica tutela il lavoro in tutte le sue forme ed applicazioni. Cura la formazione e l’elevazione professionale dei lavoratori. Promuove e favorisce gli accordi e le organizzazioni internazionali intesi ad affermare e regolare i diritti del lavoro. Riconosce la libertà di emigrazione, salvo gli obblighi stabiliti dalla legge nell’interesse generale, e tutela il lavoro italiano all’estero.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 36 </a:t>
            </a:r>
            <a:r>
              <a:rPr lang="it-IT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lavoratore ha diritto ad una retribuzione proporzionata alla quantità e qualità del suo lavoro e in ogni caso sufficiente ad assicurare a sé e alla famiglia un’esistenza libera e dignitosa. La durata massima della giornata lavorativa è stabilita dalla legge. Il lavoratore ha diritto al riposo settimanale e a ferie annuali retribuite, e non può rinunziarvi.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752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700" dirty="0">
                <a:solidFill>
                  <a:srgbClr val="000000"/>
                </a:solidFill>
                <a:latin typeface="Bauhaus 93" pitchFamily="82"/>
              </a:rPr>
              <a:t>PERCORSO FORMATIVO ALTERNANZA SCUOLA LAVORO</a:t>
            </a:r>
            <a:br>
              <a:rPr lang="it-IT" sz="2700" dirty="0">
                <a:solidFill>
                  <a:srgbClr val="000000"/>
                </a:solidFill>
                <a:latin typeface="Bauhaus 93" pitchFamily="82"/>
              </a:rPr>
            </a:br>
            <a:r>
              <a:rPr lang="it-IT" sz="1800" dirty="0" err="1">
                <a:solidFill>
                  <a:srgbClr val="000000"/>
                </a:solidFill>
                <a:latin typeface="Bauhaus 93" pitchFamily="82"/>
              </a:rPr>
              <a:t>I.t.i.s</a:t>
            </a: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. Luigi dell’Erba </a:t>
            </a:r>
            <a:r>
              <a:rPr lang="it-IT" sz="1800" dirty="0" err="1">
                <a:solidFill>
                  <a:srgbClr val="000000"/>
                </a:solidFill>
                <a:latin typeface="Bauhaus 93" pitchFamily="82"/>
              </a:rPr>
              <a:t>as</a:t>
            </a: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 2015/2016 </a:t>
            </a:r>
            <a:br>
              <a:rPr lang="it-IT" sz="1800" dirty="0">
                <a:solidFill>
                  <a:srgbClr val="000000"/>
                </a:solidFill>
                <a:latin typeface="Bauhaus 93" pitchFamily="82"/>
              </a:rPr>
            </a:b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a cura di Prof.sa Sabrina Monteleone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838200" y="2839416"/>
            <a:ext cx="10515600" cy="2858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Art. 37 </a:t>
            </a:r>
            <a:r>
              <a:rPr lang="it-IT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donna lavoratrice ha gli stessi diritti e , a parità di lavoro, le stesse retribuzioni che spettano al lavoratore, Le condizioni di lavoro devono consentire l’adempimento della sua essenziale funzione familiare e assicurare alla madre e al bambino una speciale e adeguata protezione. La legge stabilisce il limite minimo di età per il lavoro salariato. La Repubblica tutela il lavoro dei minori con speciali norme e garantisce ad essi, a parità di lavoro, il diritto alla pari retribuzione.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14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700" dirty="0">
                <a:solidFill>
                  <a:srgbClr val="000000"/>
                </a:solidFill>
                <a:latin typeface="Bauhaus 93" pitchFamily="82"/>
              </a:rPr>
              <a:t>PERCORSO FORMATIVO ALTERNANZA SCUOLA LAVORO</a:t>
            </a:r>
            <a:br>
              <a:rPr lang="it-IT" sz="2700" dirty="0">
                <a:solidFill>
                  <a:srgbClr val="000000"/>
                </a:solidFill>
                <a:latin typeface="Bauhaus 93" pitchFamily="82"/>
              </a:rPr>
            </a:br>
            <a:r>
              <a:rPr lang="it-IT" sz="1800" dirty="0" err="1">
                <a:solidFill>
                  <a:srgbClr val="000000"/>
                </a:solidFill>
                <a:latin typeface="Bauhaus 93" pitchFamily="82"/>
              </a:rPr>
              <a:t>I.t.i.s</a:t>
            </a: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. Luigi dell’Erba </a:t>
            </a:r>
            <a:r>
              <a:rPr lang="it-IT" sz="1800" dirty="0" err="1">
                <a:solidFill>
                  <a:srgbClr val="000000"/>
                </a:solidFill>
                <a:latin typeface="Bauhaus 93" pitchFamily="82"/>
              </a:rPr>
              <a:t>as</a:t>
            </a: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 2015/2016 </a:t>
            </a:r>
            <a:br>
              <a:rPr lang="it-IT" sz="1800" dirty="0">
                <a:solidFill>
                  <a:srgbClr val="000000"/>
                </a:solidFill>
                <a:latin typeface="Bauhaus 93" pitchFamily="82"/>
              </a:rPr>
            </a:b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a cura di Prof.sa Sabrina Monteleone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838200" y="2839416"/>
            <a:ext cx="10515600" cy="2445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 38 </a:t>
            </a:r>
            <a:r>
              <a:rPr lang="it-IT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Ogni cittadino inabile al lavoro e sprovvisto dei mezzi necessari per vivere ha diritto al mantenimento e all’assistenza sociale. I lavoratori hanno diritto che siano preveduti ed assicurati mezzi adeguati alle loro esigenze di vita in caso di infortunio, malattia, invalidità o vecchiaia, disoccupazione involontaria. Gli inabili e i minorati hanno diritto all’educazione e all’avviamento professionale. Ai compiti previsti in questo articolo provvedono organi ed istituti predisposti o integrati dallo Stato.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357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700" dirty="0">
                <a:solidFill>
                  <a:srgbClr val="000000"/>
                </a:solidFill>
                <a:latin typeface="Bauhaus 93" pitchFamily="82"/>
              </a:rPr>
              <a:t>PERCORSO FORMATIVO ALTERNANZA SCUOLA LAVORO</a:t>
            </a:r>
            <a:br>
              <a:rPr lang="it-IT" sz="2700" dirty="0">
                <a:solidFill>
                  <a:srgbClr val="000000"/>
                </a:solidFill>
                <a:latin typeface="Bauhaus 93" pitchFamily="82"/>
              </a:rPr>
            </a:br>
            <a:r>
              <a:rPr lang="it-IT" sz="1800" dirty="0" err="1">
                <a:solidFill>
                  <a:srgbClr val="000000"/>
                </a:solidFill>
                <a:latin typeface="Bauhaus 93" pitchFamily="82"/>
              </a:rPr>
              <a:t>I.t.i.s</a:t>
            </a:r>
            <a:r>
              <a:rPr lang="it-IT" sz="1800" dirty="0">
                <a:solidFill>
                  <a:srgbClr val="000000"/>
                </a:solidFill>
                <a:latin typeface="Bauhaus 93" pitchFamily="82"/>
              </a:rPr>
              <a:t>. Luigi dell’Erba </a:t>
            </a:r>
            <a:r>
              <a:rPr lang="it-IT" sz="1800" dirty="0" err="1">
                <a:solidFill>
                  <a:srgbClr val="000000"/>
                </a:solidFill>
                <a:latin typeface="Bauhaus 93" pitchFamily="82"/>
              </a:rPr>
              <a:t>as</a:t>
            </a:r>
            <a:r>
              <a:rPr lang="it-IT" sz="1800">
                <a:solidFill>
                  <a:srgbClr val="000000"/>
                </a:solidFill>
                <a:latin typeface="Bauhaus 93" pitchFamily="82"/>
              </a:rPr>
              <a:t> 2015/2016 </a:t>
            </a:r>
            <a:br>
              <a:rPr lang="it-IT" sz="1800">
                <a:solidFill>
                  <a:srgbClr val="000000"/>
                </a:solidFill>
                <a:latin typeface="Bauhaus 93" pitchFamily="82"/>
              </a:rPr>
            </a:br>
            <a:r>
              <a:rPr lang="it-IT" sz="1800">
                <a:solidFill>
                  <a:srgbClr val="000000"/>
                </a:solidFill>
                <a:latin typeface="Bauhaus 93" pitchFamily="82"/>
              </a:rPr>
              <a:t>a cura di Prof.sa Sabrina Monteleone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838200" y="2839416"/>
            <a:ext cx="10515600" cy="3648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it-IT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 39 </a:t>
            </a:r>
            <a:r>
              <a:rPr lang="it-IT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L’organizzazione sindacale è libera. Ai sindacati non può essere imposto altro obbligo se non la loro registrazione presso uffici locali o centrali, secondo le norme di legge.  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it-IT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it-IT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 40 </a:t>
            </a:r>
            <a:r>
              <a:rPr lang="it-IT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diritto di sciopero si esercita nell’ambito delle leggi che lo regolano.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it-IT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 46 </a:t>
            </a:r>
            <a:r>
              <a:rPr lang="it-IT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 fini dell’elevazione economica e sociale del lavoro e in armonia con le esigenze della produzione, la Repubblica riconosce il diritto dei lavoratori a collaborare, nei modi e nei limiti stabiliti dalle leggi, alla gestione delle aziende.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0721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552</Words>
  <Application>Microsoft Office PowerPoint</Application>
  <PresentationFormat>Widescreen</PresentationFormat>
  <Paragraphs>30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3" baseType="lpstr">
      <vt:lpstr>Arial</vt:lpstr>
      <vt:lpstr>Bauhaus 93</vt:lpstr>
      <vt:lpstr>Book Antiqua</vt:lpstr>
      <vt:lpstr>Calibri</vt:lpstr>
      <vt:lpstr>Calibri Light</vt:lpstr>
      <vt:lpstr>Symbol</vt:lpstr>
      <vt:lpstr>Times New Roman</vt:lpstr>
      <vt:lpstr>Tema di Office</vt:lpstr>
      <vt:lpstr>PERCORSO FORMATIVO ALTERNANZA SCUOLA LAVORO I.t.i.s. Luigi dell’Erba as 2015/2016  a cura di Prof.sa Sabrina Monteleone</vt:lpstr>
      <vt:lpstr>PERCORSO FORMATIVO ALTERNANZA SCUOLA LAVORO I.t.i.s. Luigi dell’Erba as 2015/2016  a cura di Prof.sa Sabrina Monteleone</vt:lpstr>
      <vt:lpstr>PERCORSO FORMATIVO ALTERNANZA SCUOLA LAVORO I.t.i.s. Luigi dell’Erba as 2015/2016  a cura di Prof.sa Sabrina Monteleone</vt:lpstr>
      <vt:lpstr>PERCORSO FORMATIVO ALTERNANZA SCUOLA LAVORO I.t.i.s. Luigi dell’Erba as 2015/2016  a cura di Prof.sa Sabrina Monteleone</vt:lpstr>
      <vt:lpstr>PERCORSO FORMATIVO ALTERNANZA SCUOLA LAVORO I.t.i.s. Luigi dell’Erba as 2015/2016  a cura di Prof.sa Sabrina Monteleone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</dc:creator>
  <cp:lastModifiedBy>User</cp:lastModifiedBy>
  <cp:revision>6</cp:revision>
  <dcterms:created xsi:type="dcterms:W3CDTF">2016-02-06T13:52:38Z</dcterms:created>
  <dcterms:modified xsi:type="dcterms:W3CDTF">2016-05-08T16:56:52Z</dcterms:modified>
</cp:coreProperties>
</file>